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PT Sans Narrow"/>
      <p:regular r:id="rId45"/>
      <p:bold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PTSansNarrow-bold.fntdata"/><Relationship Id="rId45" Type="http://schemas.openxmlformats.org/officeDocument/2006/relationships/font" Target="fonts/PTSansNarr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9a5222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9a5222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d487ec0a8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5d487ec0a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7f33f3d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7f33f3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c43d35885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5c43d3588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57af98efd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757af98e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d487ec0a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5d487ec0a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d487ec0a8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5d487ec0a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d487ec0a8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5d487ec0a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d487ec0a8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5d487ec0a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d487ec0a8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5d487ec0a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d712b782e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5d712b782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f403940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f40394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d487ec0a8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5d487ec0a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d487ec0a8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5d487ec0a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26ccecd6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426ccecd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26ccecd63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426ccecd6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d712b782e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5d712b782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d712b782e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5d712b782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d712b782e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5d712b782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d712b782e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5d712b782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d712b782e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25d712b782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5d712b782e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5d712b782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c43d35885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5c43d358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d712b782e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5d712b782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d712b782e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5d712b782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d712b782e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5d712b782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5d712b782e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25d712b782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d712b782e_0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5d712b782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fa1507c5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7fa1507c5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c43d35885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5c43d3588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39a522223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139a52222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c43d35885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5c43d3588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c43d35885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5c43d3588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c43d35885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5c43d3588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d487ec0a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5d487ec0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新マニュアル背景" type="blank">
  <p:cSld name="BLANK">
    <p:bg>
      <p:bgPr>
        <a:solidFill>
          <a:srgbClr val="FFFCF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866425"/>
            <a:ext cx="9143998" cy="2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70576" cy="5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116" y="4893000"/>
            <a:ext cx="1326384" cy="2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新マニュアル背景 1">
  <p:cSld name="BLANK_1">
    <p:bg>
      <p:bgPr>
        <a:solidFill>
          <a:srgbClr val="FFFC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70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8077400" y="4825950"/>
            <a:ext cx="1184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AUTOCARE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46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Relationship Id="rId5" Type="http://schemas.openxmlformats.org/officeDocument/2006/relationships/image" Target="../media/image40.png"/><Relationship Id="rId6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10.png"/><Relationship Id="rId9" Type="http://schemas.openxmlformats.org/officeDocument/2006/relationships/image" Target="../media/image54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3.png"/><Relationship Id="rId8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52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62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79.jpg"/><Relationship Id="rId9" Type="http://schemas.openxmlformats.org/officeDocument/2006/relationships/image" Target="../media/image53.png"/><Relationship Id="rId5" Type="http://schemas.openxmlformats.org/officeDocument/2006/relationships/image" Target="../media/image63.png"/><Relationship Id="rId6" Type="http://schemas.openxmlformats.org/officeDocument/2006/relationships/image" Target="../media/image48.png"/><Relationship Id="rId7" Type="http://schemas.openxmlformats.org/officeDocument/2006/relationships/image" Target="../media/image66.png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8.png"/><Relationship Id="rId8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70.png"/><Relationship Id="rId5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Relationship Id="rId5" Type="http://schemas.openxmlformats.org/officeDocument/2006/relationships/image" Target="../media/image49.png"/><Relationship Id="rId6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Relationship Id="rId4" Type="http://schemas.openxmlformats.org/officeDocument/2006/relationships/image" Target="../media/image10.png"/><Relationship Id="rId5" Type="http://schemas.openxmlformats.org/officeDocument/2006/relationships/image" Target="../media/image61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75.png"/><Relationship Id="rId5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ctrTitle"/>
          </p:nvPr>
        </p:nvSpPr>
        <p:spPr>
          <a:xfrm>
            <a:off x="1120800" y="1769100"/>
            <a:ext cx="69024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FCF3"/>
                </a:solidFill>
                <a:latin typeface="Arial"/>
                <a:ea typeface="Arial"/>
                <a:cs typeface="Arial"/>
                <a:sym typeface="Arial"/>
              </a:rPr>
              <a:t>介護自動記録AIアプリ</a:t>
            </a:r>
            <a:endParaRPr sz="1800">
              <a:solidFill>
                <a:srgbClr val="FFFC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100">
                <a:solidFill>
                  <a:srgbClr val="FFFCF3"/>
                </a:solidFill>
                <a:latin typeface="Arial"/>
                <a:ea typeface="Arial"/>
                <a:cs typeface="Arial"/>
                <a:sym typeface="Arial"/>
              </a:rPr>
              <a:t>FonLog </a:t>
            </a:r>
            <a:endParaRPr sz="5100">
              <a:solidFill>
                <a:srgbClr val="FFFC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rgbClr val="FFFCF3"/>
                </a:solidFill>
                <a:latin typeface="Arial"/>
                <a:ea typeface="Arial"/>
                <a:cs typeface="Arial"/>
                <a:sym typeface="Arial"/>
              </a:rPr>
              <a:t>Webマニュアル</a:t>
            </a:r>
            <a:endParaRPr sz="2300">
              <a:solidFill>
                <a:srgbClr val="FFFC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rgbClr val="FFFCF3"/>
                </a:solidFill>
                <a:latin typeface="Arial"/>
                <a:ea typeface="Arial"/>
                <a:cs typeface="Arial"/>
                <a:sym typeface="Arial"/>
              </a:rPr>
              <a:t>2024.7更新版</a:t>
            </a:r>
            <a:endParaRPr sz="2300">
              <a:solidFill>
                <a:srgbClr val="FFFC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4415554" y="4711250"/>
            <a:ext cx="312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7235" l="4623" r="4714" t="0"/>
          <a:stretch/>
        </p:blipFill>
        <p:spPr>
          <a:xfrm>
            <a:off x="475976" y="678463"/>
            <a:ext cx="8192048" cy="39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258925" y="86425"/>
            <a:ext cx="7132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❹</a:t>
            </a:r>
            <a:r>
              <a:rPr b="1" lang="j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分析画面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【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2154900" y="4573975"/>
            <a:ext cx="637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>
                <a:solidFill>
                  <a:schemeClr val="dk2"/>
                </a:solidFill>
              </a:rPr>
              <a:t>【お客様別の介助量】【時間ごとのお客様の数】【お客様別のタイムライン上の介助内容】を確認することができます。</a:t>
            </a:r>
            <a:r>
              <a:rPr b="1" lang="ja" sz="700">
                <a:solidFill>
                  <a:schemeClr val="dk2"/>
                </a:solidFill>
              </a:rPr>
              <a:t>　</a:t>
            </a:r>
            <a:endParaRPr b="1"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00" name="Google Shape;200;p23"/>
          <p:cNvSpPr txBox="1"/>
          <p:nvPr>
            <p:ph idx="4294967295" type="sldNum"/>
          </p:nvPr>
        </p:nvSpPr>
        <p:spPr>
          <a:xfrm>
            <a:off x="4246250" y="4803900"/>
            <a:ext cx="403200" cy="3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976" y="744725"/>
            <a:ext cx="7411332" cy="377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idx="4294967295" type="ctrTitle"/>
          </p:nvPr>
        </p:nvSpPr>
        <p:spPr>
          <a:xfrm>
            <a:off x="1120800" y="2035800"/>
            <a:ext cx="69024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100">
                <a:solidFill>
                  <a:srgbClr val="FFFCF3"/>
                </a:solidFill>
                <a:latin typeface="Arial"/>
                <a:ea typeface="Arial"/>
                <a:cs typeface="Arial"/>
                <a:sym typeface="Arial"/>
              </a:rPr>
              <a:t>管理者権限</a:t>
            </a:r>
            <a:endParaRPr sz="5100">
              <a:solidFill>
                <a:srgbClr val="FFFC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C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全ユーザーのアクティビティの閲覧・編集が可能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C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　　 新規ユーザー・新規お客様・行動種の作成等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manager　新規ユーザー・新規お客様の作成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4415547" y="4711250"/>
            <a:ext cx="556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875" y="1333500"/>
            <a:ext cx="4841273" cy="301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900" y="1219200"/>
            <a:ext cx="6024701" cy="35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75225" y="86425"/>
            <a:ext cx="8108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❺新規お客様の作成方法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admin/manager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【How to create a customer】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1980676" y="718050"/>
            <a:ext cx="63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❶</a:t>
            </a:r>
            <a:r>
              <a:rPr b="1" lang="ja" sz="800">
                <a:solidFill>
                  <a:schemeClr val="dk2"/>
                </a:solidFill>
              </a:rPr>
              <a:t>　</a:t>
            </a:r>
            <a:r>
              <a:rPr b="1" lang="ja" sz="800">
                <a:solidFill>
                  <a:schemeClr val="dk2"/>
                </a:solidFill>
              </a:rPr>
              <a:t>【お客様】画面の「お客様の作成」をクリックすることで、新規のお客様を登録することができます。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　※管理者権限を持っているユーザーがログインした際のみ登録できます。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16" name="Google Shape;216;p25"/>
          <p:cNvSpPr/>
          <p:nvPr/>
        </p:nvSpPr>
        <p:spPr>
          <a:xfrm rot="-7405062">
            <a:off x="6484588" y="3903806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 rot="-7405062">
            <a:off x="2741263" y="156973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742950" y="1573050"/>
            <a:ext cx="800100" cy="574500"/>
          </a:xfrm>
          <a:prstGeom prst="wedgeRectCallout">
            <a:avLst>
              <a:gd fmla="val 185714" name="adj1"/>
              <a:gd fmla="val -66828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7391400" y="3143250"/>
            <a:ext cx="1438200" cy="719400"/>
          </a:xfrm>
          <a:prstGeom prst="wedgeRectCallout">
            <a:avLst>
              <a:gd fmla="val -50000" name="adj1"/>
              <a:gd fmla="val 1637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676" y="1650750"/>
            <a:ext cx="6286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idx="4294967295" type="sldNum"/>
          </p:nvPr>
        </p:nvSpPr>
        <p:spPr>
          <a:xfrm>
            <a:off x="4330502" y="4803925"/>
            <a:ext cx="42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222" name="Google Shape;222;p25"/>
          <p:cNvSpPr/>
          <p:nvPr/>
        </p:nvSpPr>
        <p:spPr>
          <a:xfrm flipH="1" rot="-6434488">
            <a:off x="7480172" y="2711680"/>
            <a:ext cx="109312" cy="1486037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4701" y="3181850"/>
            <a:ext cx="1331599" cy="64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/>
        </p:nvSpPr>
        <p:spPr>
          <a:xfrm>
            <a:off x="5194625" y="548475"/>
            <a:ext cx="36870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お客様情報を入力し「保存」をタップします。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【お客様姓】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【お客様姓全角カナ】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【お客様名】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【お客様名全角カナ】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</a:t>
            </a:r>
            <a:r>
              <a:rPr b="1" lang="ja" sz="800">
                <a:solidFill>
                  <a:schemeClr val="dk2"/>
                </a:solidFill>
              </a:rPr>
              <a:t>音声認識】→音声入力用の読み方</a:t>
            </a:r>
            <a:r>
              <a:rPr b="1" lang="ja" sz="800">
                <a:solidFill>
                  <a:schemeClr val="dk2"/>
                </a:solidFill>
              </a:rPr>
              <a:t>　※スマホ入力マニュアル15P参照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【保険者番号】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【被保険者番号】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【認定日】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【介護認定年月日（開始）】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【介護認定年月日（終了）】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【性別】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【メールアドレス】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【郵便番号】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【住所】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【電話番号】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【人数】→ご家族の人数など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【部屋番号】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【担当医師】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【生年月日】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【開始日】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【退所日】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【死亡日】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【要介護度】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【障碍高齢者の日常生活自立度】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【認知症高齢者の日常生活自立度】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【食事形態】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【タグ（コンマ区切り】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【備考】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29" name="Google Shape;229;p26"/>
          <p:cNvSpPr/>
          <p:nvPr/>
        </p:nvSpPr>
        <p:spPr>
          <a:xfrm flipH="1" rot="-6434488">
            <a:off x="7084897" y="3541455"/>
            <a:ext cx="109312" cy="1486037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7506725" y="1945250"/>
            <a:ext cx="1374900" cy="2565000"/>
          </a:xfrm>
          <a:prstGeom prst="rect">
            <a:avLst/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988" y="2126003"/>
            <a:ext cx="1106375" cy="225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25" y="964300"/>
            <a:ext cx="4930001" cy="354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>
            <p:ph idx="4294967295" type="sldNum"/>
          </p:nvPr>
        </p:nvSpPr>
        <p:spPr>
          <a:xfrm>
            <a:off x="4297652" y="4819350"/>
            <a:ext cx="39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50" y="1069950"/>
            <a:ext cx="3881487" cy="300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200" y="2055288"/>
            <a:ext cx="1227950" cy="23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9429" y="3444525"/>
            <a:ext cx="602548" cy="56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7429500" y="4447550"/>
            <a:ext cx="163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※利用者を「2階」「3階」のようにグループ分けします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75225" y="86425"/>
            <a:ext cx="8108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❺新規お客様の作成方法 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admin/manager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【How to create a customer】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75" y="1309900"/>
            <a:ext cx="4902176" cy="308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900" y="1219200"/>
            <a:ext cx="6024701" cy="35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75225" y="86425"/>
            <a:ext cx="7956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❻新規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ユーザー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の作成方法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※admin/manager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【How to create a user】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7"/>
          <p:cNvSpPr/>
          <p:nvPr/>
        </p:nvSpPr>
        <p:spPr>
          <a:xfrm rot="-7405062">
            <a:off x="6541463" y="3838806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 rot="-7405062">
            <a:off x="2977638" y="159418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505525" y="1544688"/>
            <a:ext cx="806700" cy="438300"/>
          </a:xfrm>
          <a:prstGeom prst="wedgeRectCallout">
            <a:avLst>
              <a:gd fmla="val 49981" name="adj1"/>
              <a:gd fmla="val 40358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7391400" y="3143250"/>
            <a:ext cx="1320000" cy="532200"/>
          </a:xfrm>
          <a:prstGeom prst="wedgeRectCallout">
            <a:avLst>
              <a:gd fmla="val -49638" name="adj1"/>
              <a:gd fmla="val -24046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 txBox="1"/>
          <p:nvPr>
            <p:ph idx="4294967295" type="sldNum"/>
          </p:nvPr>
        </p:nvSpPr>
        <p:spPr>
          <a:xfrm>
            <a:off x="4342201" y="4800250"/>
            <a:ext cx="45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1834451" y="676088"/>
            <a:ext cx="633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❶　【</a:t>
            </a:r>
            <a:r>
              <a:rPr b="1" lang="ja" sz="800">
                <a:solidFill>
                  <a:schemeClr val="dk2"/>
                </a:solidFill>
              </a:rPr>
              <a:t>ユーザー</a:t>
            </a:r>
            <a:r>
              <a:rPr b="1" lang="ja" sz="800">
                <a:solidFill>
                  <a:schemeClr val="dk2"/>
                </a:solidFill>
              </a:rPr>
              <a:t>】画面の「</a:t>
            </a:r>
            <a:r>
              <a:rPr b="1" lang="ja" sz="800">
                <a:solidFill>
                  <a:schemeClr val="dk2"/>
                </a:solidFill>
              </a:rPr>
              <a:t>ユーザー</a:t>
            </a:r>
            <a:r>
              <a:rPr b="1" lang="ja" sz="800">
                <a:solidFill>
                  <a:schemeClr val="dk2"/>
                </a:solidFill>
              </a:rPr>
              <a:t>の作成」をクリックすることで、新規の</a:t>
            </a:r>
            <a:r>
              <a:rPr b="1" lang="ja" sz="800">
                <a:solidFill>
                  <a:schemeClr val="dk2"/>
                </a:solidFill>
              </a:rPr>
              <a:t>ユーザー</a:t>
            </a:r>
            <a:r>
              <a:rPr b="1" lang="ja" sz="800">
                <a:solidFill>
                  <a:schemeClr val="dk2"/>
                </a:solidFill>
              </a:rPr>
              <a:t>を登録することができます。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52" name="Google Shape;252;p27"/>
          <p:cNvSpPr/>
          <p:nvPr/>
        </p:nvSpPr>
        <p:spPr>
          <a:xfrm flipH="1" rot="-6093398">
            <a:off x="7581576" y="2636563"/>
            <a:ext cx="109316" cy="1485900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7325" y="3175950"/>
            <a:ext cx="1231225" cy="4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/>
          <p:nvPr/>
        </p:nvSpPr>
        <p:spPr>
          <a:xfrm flipH="1" rot="4581557">
            <a:off x="1929158" y="707942"/>
            <a:ext cx="73781" cy="1820656"/>
          </a:xfrm>
          <a:prstGeom prst="triangle">
            <a:avLst>
              <a:gd fmla="val 3651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50" y="1578100"/>
            <a:ext cx="75247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25" y="724875"/>
            <a:ext cx="6024701" cy="40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/>
        </p:nvSpPr>
        <p:spPr>
          <a:xfrm>
            <a:off x="5959200" y="830500"/>
            <a:ext cx="29997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【名前】と【メールアドレス】を入力し、「保存」をクリックすればユーザーの登録が行なえます。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※初期パスワードが表示されているのでコピーして下さい。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</a:t>
            </a:r>
            <a:r>
              <a:rPr b="1" lang="ja" sz="800">
                <a:solidFill>
                  <a:schemeClr val="dk2"/>
                </a:solidFill>
              </a:rPr>
              <a:t>音声認識</a:t>
            </a:r>
            <a:r>
              <a:rPr b="1" lang="ja" sz="800">
                <a:solidFill>
                  <a:schemeClr val="dk2"/>
                </a:solidFill>
              </a:rPr>
              <a:t>】　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</a:t>
            </a:r>
            <a:r>
              <a:rPr b="1" lang="ja" sz="800">
                <a:solidFill>
                  <a:schemeClr val="dk2"/>
                </a:solidFill>
              </a:rPr>
              <a:t>名前の読み方を入力します。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音声入力機能を使用する為のものです。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</a:t>
            </a:r>
            <a:r>
              <a:rPr b="1" lang="ja" sz="800">
                <a:solidFill>
                  <a:schemeClr val="dk2"/>
                </a:solidFill>
              </a:rPr>
              <a:t>権限</a:t>
            </a:r>
            <a:r>
              <a:rPr b="1" lang="ja" sz="800">
                <a:solidFill>
                  <a:schemeClr val="dk2"/>
                </a:solidFill>
              </a:rPr>
              <a:t>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admin　　</a:t>
            </a:r>
            <a:r>
              <a:rPr b="1" lang="ja" sz="800">
                <a:solidFill>
                  <a:schemeClr val="dk2"/>
                </a:solidFill>
              </a:rPr>
              <a:t>新規ユーザー・新規お客様・行動種の作成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   manager　</a:t>
            </a:r>
            <a:r>
              <a:rPr b="1" lang="ja" sz="800">
                <a:solidFill>
                  <a:schemeClr val="dk2"/>
                </a:solidFill>
              </a:rPr>
              <a:t>新規ユーザー・新規お客様の作成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   member　 </a:t>
            </a:r>
            <a:r>
              <a:rPr b="1" lang="ja" sz="800">
                <a:solidFill>
                  <a:schemeClr val="dk2"/>
                </a:solidFill>
              </a:rPr>
              <a:t>作成権限なし・webでは自分のアクティビティ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　　　　　のみ閲覧可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</a:t>
            </a:r>
            <a:r>
              <a:rPr b="1" lang="ja" sz="800">
                <a:solidFill>
                  <a:schemeClr val="dk2"/>
                </a:solidFill>
              </a:rPr>
              <a:t>退所日</a:t>
            </a:r>
            <a:r>
              <a:rPr b="1" lang="ja" sz="800">
                <a:solidFill>
                  <a:schemeClr val="dk2"/>
                </a:solidFill>
              </a:rPr>
              <a:t>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 </a:t>
            </a:r>
            <a:r>
              <a:rPr b="1" lang="ja" sz="800">
                <a:solidFill>
                  <a:schemeClr val="dk2"/>
                </a:solidFill>
              </a:rPr>
              <a:t>退職日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</a:t>
            </a:r>
            <a:r>
              <a:rPr b="1" lang="ja" sz="800">
                <a:solidFill>
                  <a:schemeClr val="dk2"/>
                </a:solidFill>
              </a:rPr>
              <a:t>タグ</a:t>
            </a:r>
            <a:r>
              <a:rPr b="1" lang="ja" sz="800">
                <a:solidFill>
                  <a:schemeClr val="dk2"/>
                </a:solidFill>
              </a:rPr>
              <a:t>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 </a:t>
            </a:r>
            <a:r>
              <a:rPr b="1" lang="ja" sz="800">
                <a:solidFill>
                  <a:schemeClr val="dk2"/>
                </a:solidFill>
              </a:rPr>
              <a:t>職員の所属するフロアなどを登録します。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</a:t>
            </a:r>
            <a:r>
              <a:rPr b="1" lang="ja" sz="800">
                <a:solidFill>
                  <a:schemeClr val="dk2"/>
                </a:solidFill>
              </a:rPr>
              <a:t>PIN</a:t>
            </a:r>
            <a:r>
              <a:rPr b="1" lang="ja" sz="800">
                <a:solidFill>
                  <a:schemeClr val="dk2"/>
                </a:solidFill>
              </a:rPr>
              <a:t>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</a:t>
            </a:r>
            <a:r>
              <a:rPr b="1" lang="ja" sz="800">
                <a:solidFill>
                  <a:schemeClr val="dk2"/>
                </a:solidFill>
              </a:rPr>
              <a:t>スマホからFonlogを開く際に入力するコードを決めます。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50" y="830500"/>
            <a:ext cx="4890850" cy="34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75225" y="86425"/>
            <a:ext cx="7956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❻新規ユーザーの作成方法 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※admin/manager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【How to create a user】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8"/>
          <p:cNvSpPr txBox="1"/>
          <p:nvPr>
            <p:ph idx="4294967295" type="sldNum"/>
          </p:nvPr>
        </p:nvSpPr>
        <p:spPr>
          <a:xfrm>
            <a:off x="4297652" y="4819350"/>
            <a:ext cx="39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25" y="724875"/>
            <a:ext cx="6024701" cy="40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5926700" y="1025500"/>
            <a:ext cx="299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「保存」をクリックすると、登録された情報とQRコードが表示されます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QRコードをスマホで撮影すると（スマホマニュアルP9参照）ログインされます。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25" y="830500"/>
            <a:ext cx="4846624" cy="348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300" y="2991900"/>
            <a:ext cx="1079050" cy="10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56259">
            <a:off x="5211426" y="2346494"/>
            <a:ext cx="2386973" cy="127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043742">
            <a:off x="5705788" y="1721074"/>
            <a:ext cx="1398271" cy="2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/>
          <p:nvPr/>
        </p:nvSpPr>
        <p:spPr>
          <a:xfrm rot="10283832">
            <a:off x="3061630" y="3053725"/>
            <a:ext cx="1722783" cy="2943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 txBox="1"/>
          <p:nvPr/>
        </p:nvSpPr>
        <p:spPr>
          <a:xfrm>
            <a:off x="75225" y="86425"/>
            <a:ext cx="7956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❻新規ユーザーの作成方法 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※admin/manager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【How to create a user】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 txBox="1"/>
          <p:nvPr>
            <p:ph idx="4294967295" type="sldNum"/>
          </p:nvPr>
        </p:nvSpPr>
        <p:spPr>
          <a:xfrm>
            <a:off x="4384653" y="4803900"/>
            <a:ext cx="37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888225" y="3437413"/>
            <a:ext cx="1225200" cy="13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25" y="1266850"/>
            <a:ext cx="6024701" cy="35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❼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管理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画面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【How to use management screen】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880876" y="680238"/>
            <a:ext cx="63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管理者権限（admin）を持つユーザーのみ操作が可能です。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スマホで入力する「行動種」や「行動にグループ」を登録することができます。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86" name="Google Shape;286;p30"/>
          <p:cNvSpPr/>
          <p:nvPr/>
        </p:nvSpPr>
        <p:spPr>
          <a:xfrm rot="-7405062">
            <a:off x="2760313" y="2094056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7658013" y="359547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7600863" y="378637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7587463" y="40157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7112" y="328722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6730375" y="1111349"/>
            <a:ext cx="177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【スマホに表示される行動】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1112" y="1501738"/>
            <a:ext cx="1461234" cy="2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663" y="1419862"/>
            <a:ext cx="1618750" cy="299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288" y="2976326"/>
            <a:ext cx="723400" cy="68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0"/>
          <p:cNvSpPr txBox="1"/>
          <p:nvPr>
            <p:ph idx="4294967295" type="sldNum"/>
          </p:nvPr>
        </p:nvSpPr>
        <p:spPr>
          <a:xfrm>
            <a:off x="4376853" y="4811625"/>
            <a:ext cx="39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2500" y="1379826"/>
            <a:ext cx="4849152" cy="29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/>
          <p:nvPr/>
        </p:nvSpPr>
        <p:spPr>
          <a:xfrm rot="-7405062">
            <a:off x="2830888" y="2196556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731050"/>
            <a:ext cx="5832502" cy="40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❽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行動の種類の登録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Ⅰ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【Activity Type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5961100" y="2344850"/>
            <a:ext cx="273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管理画面の「行動の種類」をクリックし、「行動の種類の追加」をクリックします。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305" name="Google Shape;3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50" y="846225"/>
            <a:ext cx="4695399" cy="367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1"/>
          <p:cNvSpPr/>
          <p:nvPr/>
        </p:nvSpPr>
        <p:spPr>
          <a:xfrm>
            <a:off x="5967775" y="1043800"/>
            <a:ext cx="2136000" cy="857400"/>
          </a:xfrm>
          <a:prstGeom prst="wedgeRectCallout">
            <a:avLst>
              <a:gd fmla="val -73485" name="adj1"/>
              <a:gd fmla="val 33192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414" y="1143875"/>
            <a:ext cx="18383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5700" y="1600149"/>
            <a:ext cx="1668238" cy="3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>
            <p:ph idx="4294967295" type="sldNum"/>
          </p:nvPr>
        </p:nvSpPr>
        <p:spPr>
          <a:xfrm>
            <a:off x="4297659" y="48420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731050"/>
            <a:ext cx="5832502" cy="40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5920125" y="692125"/>
            <a:ext cx="3249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【名前】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r>
              <a:rPr lang="ja" sz="800">
                <a:solidFill>
                  <a:schemeClr val="dk2"/>
                </a:solidFill>
              </a:rPr>
              <a:t>行動</a:t>
            </a:r>
            <a:r>
              <a:rPr lang="ja" sz="800">
                <a:solidFill>
                  <a:schemeClr val="dk2"/>
                </a:solidFill>
              </a:rPr>
              <a:t>の</a:t>
            </a:r>
            <a:r>
              <a:rPr lang="ja" sz="800">
                <a:solidFill>
                  <a:schemeClr val="dk2"/>
                </a:solidFill>
              </a:rPr>
              <a:t>種類</a:t>
            </a:r>
            <a:r>
              <a:rPr lang="ja" sz="800">
                <a:solidFill>
                  <a:schemeClr val="dk2"/>
                </a:solidFill>
              </a:rPr>
              <a:t>の名前です。　例：「バイタル」「排泄」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【音声認識】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音声入力ように行動の読み方を入力します。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【行動の種類のグループ】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行動の分類を登録します。次ページ参照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【個人ごとに記録】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r>
              <a:rPr lang="ja" sz="800">
                <a:solidFill>
                  <a:schemeClr val="dk2"/>
                </a:solidFill>
              </a:rPr>
              <a:t>お客様ごとに入力する内容かどうかを登録します。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【相手がいる行動】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r>
              <a:rPr lang="ja" sz="800">
                <a:solidFill>
                  <a:schemeClr val="dk2"/>
                </a:solidFill>
              </a:rPr>
              <a:t>相手がいる行動がどうかを登録します。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例：「食事介助」は相手がいる（yes）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　「掃除」は相手がいない（no）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【すぐに終わる行動】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r>
              <a:rPr lang="ja" sz="800">
                <a:solidFill>
                  <a:schemeClr val="dk2"/>
                </a:solidFill>
              </a:rPr>
              <a:t>すぐに終わる行動かどうかを登録します。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例：「入浴介助」はすぐに終わらない（no）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　　「報告」をすぐに終わる（yes）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【対象者につけるタグ】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例：「入院」行動⇒お客様に「入院中」というタグがつく。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</a:t>
            </a:r>
            <a:r>
              <a:rPr b="1" lang="ja" sz="500">
                <a:solidFill>
                  <a:schemeClr val="dk2"/>
                </a:solidFill>
              </a:rPr>
              <a:t>※行動を削除しても、タグは残ります。下記【対象者から外すタグ】を登録するとタグが外れます</a:t>
            </a:r>
            <a:endParaRPr b="1"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【対象者から外すタグ】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例：「退院」行動⇒お客様から「入院中」というタグを外す。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【Notify Type</a:t>
            </a:r>
            <a:r>
              <a:rPr b="1" lang="ja" sz="800">
                <a:solidFill>
                  <a:schemeClr val="dk2"/>
                </a:solidFill>
              </a:rPr>
              <a:t>】</a:t>
            </a:r>
            <a:r>
              <a:rPr b="1" lang="ja" sz="800">
                <a:solidFill>
                  <a:schemeClr val="dk2"/>
                </a:solidFill>
              </a:rPr>
              <a:t>【</a:t>
            </a:r>
            <a:r>
              <a:rPr b="1" lang="ja" sz="800">
                <a:solidFill>
                  <a:schemeClr val="dk2"/>
                </a:solidFill>
              </a:rPr>
              <a:t>サマリーに表示】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</a:t>
            </a:r>
            <a:r>
              <a:rPr lang="ja" sz="800">
                <a:solidFill>
                  <a:schemeClr val="dk2"/>
                </a:solidFill>
              </a:rPr>
              <a:t>ケア記録一覧に表示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75" y="859275"/>
            <a:ext cx="4667149" cy="34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❾行動の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種類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の登録　Ⅱ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【Activity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2"/>
          <p:cNvSpPr txBox="1"/>
          <p:nvPr>
            <p:ph idx="4294967295" type="sldNum"/>
          </p:nvPr>
        </p:nvSpPr>
        <p:spPr>
          <a:xfrm>
            <a:off x="4297659" y="48026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611075" y="633500"/>
            <a:ext cx="65403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rgbClr val="FFFCF3"/>
                </a:solidFill>
              </a:rPr>
              <a:t>【FonLog Webの使い方】</a:t>
            </a:r>
            <a:endParaRPr b="1" sz="18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CF3"/>
                </a:solidFill>
              </a:rPr>
              <a:t>P3	</a:t>
            </a:r>
            <a:r>
              <a:rPr b="1" lang="ja">
                <a:solidFill>
                  <a:srgbClr val="FEFDF4"/>
                </a:solidFill>
              </a:rPr>
              <a:t>	</a:t>
            </a:r>
            <a:r>
              <a:rPr b="1" lang="ja">
                <a:solidFill>
                  <a:srgbClr val="FEFDF4"/>
                </a:solidFill>
              </a:rPr>
              <a:t>❶ログインの方法</a:t>
            </a:r>
            <a:endParaRPr b="1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P5　　	</a:t>
            </a:r>
            <a:r>
              <a:rPr b="1" lang="ja">
                <a:solidFill>
                  <a:srgbClr val="FEFDF4"/>
                </a:solidFill>
              </a:rPr>
              <a:t>❷</a:t>
            </a:r>
            <a:r>
              <a:rPr b="1" lang="ja">
                <a:solidFill>
                  <a:srgbClr val="FEFDF4"/>
                </a:solidFill>
              </a:rPr>
              <a:t>記録の取り方　</a:t>
            </a:r>
            <a:r>
              <a:rPr b="1" lang="ja" sz="900">
                <a:solidFill>
                  <a:srgbClr val="FEFDF4"/>
                </a:solidFill>
              </a:rPr>
              <a:t>Ⅰアクティビティの作成</a:t>
            </a:r>
            <a:endParaRPr b="1" sz="900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P7　　	</a:t>
            </a:r>
            <a:r>
              <a:rPr b="1" lang="ja">
                <a:solidFill>
                  <a:srgbClr val="FEFDF4"/>
                </a:solidFill>
              </a:rPr>
              <a:t>❷記録の取り方　</a:t>
            </a:r>
            <a:r>
              <a:rPr b="1" lang="ja" sz="900">
                <a:solidFill>
                  <a:srgbClr val="FEFDF4"/>
                </a:solidFill>
              </a:rPr>
              <a:t>Ⅱ詳細の入力</a:t>
            </a:r>
            <a:endParaRPr b="1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</a:t>
            </a:r>
            <a:r>
              <a:rPr b="1" lang="ja">
                <a:solidFill>
                  <a:srgbClr val="FEFDF4"/>
                </a:solidFill>
              </a:rPr>
              <a:t>9</a:t>
            </a:r>
            <a:r>
              <a:rPr b="1" lang="ja">
                <a:solidFill>
                  <a:srgbClr val="FEFDF4"/>
                </a:solidFill>
              </a:rPr>
              <a:t>　　	</a:t>
            </a:r>
            <a:r>
              <a:rPr b="1" lang="ja" sz="1300">
                <a:solidFill>
                  <a:srgbClr val="FEFDF4"/>
                </a:solidFill>
              </a:rPr>
              <a:t>❸お客様画面について</a:t>
            </a:r>
            <a:endParaRPr b="1" sz="1300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</a:t>
            </a:r>
            <a:r>
              <a:rPr b="1" lang="ja">
                <a:solidFill>
                  <a:srgbClr val="FEFDF4"/>
                </a:solidFill>
              </a:rPr>
              <a:t>10</a:t>
            </a:r>
            <a:r>
              <a:rPr b="1" lang="ja">
                <a:solidFill>
                  <a:srgbClr val="FEFDF4"/>
                </a:solidFill>
              </a:rPr>
              <a:t>　　	</a:t>
            </a:r>
            <a:r>
              <a:rPr b="1" lang="ja" sz="1300">
                <a:solidFill>
                  <a:srgbClr val="FEFDF4"/>
                </a:solidFill>
              </a:rPr>
              <a:t>❹</a:t>
            </a:r>
            <a:r>
              <a:rPr b="1" lang="ja">
                <a:solidFill>
                  <a:srgbClr val="FEFDF4"/>
                </a:solidFill>
              </a:rPr>
              <a:t>分析画面</a:t>
            </a:r>
            <a:endParaRPr b="1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rgbClr val="FEFDF4"/>
                </a:solidFill>
              </a:rPr>
              <a:t>「管理者権限のみ」</a:t>
            </a:r>
            <a:endParaRPr b="1" sz="700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</a:t>
            </a:r>
            <a:r>
              <a:rPr b="1" lang="ja">
                <a:solidFill>
                  <a:srgbClr val="FEFDF4"/>
                </a:solidFill>
              </a:rPr>
              <a:t>12</a:t>
            </a:r>
            <a:r>
              <a:rPr b="1" lang="ja">
                <a:solidFill>
                  <a:srgbClr val="FEFDF4"/>
                </a:solidFill>
              </a:rPr>
              <a:t>　　	</a:t>
            </a:r>
            <a:r>
              <a:rPr b="1" lang="ja" sz="1300">
                <a:solidFill>
                  <a:srgbClr val="FEFDF4"/>
                </a:solidFill>
              </a:rPr>
              <a:t>❺新規お客様の作成方法</a:t>
            </a:r>
            <a:endParaRPr b="1" sz="1300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P14       	</a:t>
            </a:r>
            <a:r>
              <a:rPr b="1" lang="ja" sz="1300">
                <a:solidFill>
                  <a:srgbClr val="FEFDF4"/>
                </a:solidFill>
              </a:rPr>
              <a:t>❻新規ユーザーの作成方法 </a:t>
            </a:r>
            <a:endParaRPr b="1" sz="1300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P17　  	</a:t>
            </a:r>
            <a:r>
              <a:rPr b="1" lang="ja" sz="1300">
                <a:solidFill>
                  <a:srgbClr val="FEFDF4"/>
                </a:solidFill>
              </a:rPr>
              <a:t>❼管理画面</a:t>
            </a:r>
            <a:endParaRPr b="1" sz="1300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ja">
                <a:solidFill>
                  <a:srgbClr val="FEFDF4"/>
                </a:solidFill>
              </a:rPr>
              <a:t>P18　  	</a:t>
            </a:r>
            <a:r>
              <a:rPr b="1" lang="ja" sz="1300">
                <a:solidFill>
                  <a:srgbClr val="FEFDF4"/>
                </a:solidFill>
              </a:rPr>
              <a:t>❽行動の登録</a:t>
            </a:r>
            <a:endParaRPr b="1" sz="1300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</a:t>
            </a:r>
            <a:r>
              <a:rPr b="1" lang="ja">
                <a:solidFill>
                  <a:srgbClr val="FEFDF4"/>
                </a:solidFill>
              </a:rPr>
              <a:t>23</a:t>
            </a:r>
            <a:r>
              <a:rPr b="1" lang="ja">
                <a:solidFill>
                  <a:srgbClr val="FEFDF4"/>
                </a:solidFill>
              </a:rPr>
              <a:t>　  	</a:t>
            </a:r>
            <a:r>
              <a:rPr b="1" lang="ja" sz="1300">
                <a:solidFill>
                  <a:srgbClr val="FEFDF4"/>
                </a:solidFill>
              </a:rPr>
              <a:t>❾行動の種類のグループの登録</a:t>
            </a:r>
            <a:endParaRPr b="1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</a:t>
            </a:r>
            <a:r>
              <a:rPr b="1" lang="ja">
                <a:solidFill>
                  <a:srgbClr val="FEFDF4"/>
                </a:solidFill>
              </a:rPr>
              <a:t>25</a:t>
            </a:r>
            <a:r>
              <a:rPr b="1" lang="ja">
                <a:solidFill>
                  <a:srgbClr val="FEFDF4"/>
                </a:solidFill>
              </a:rPr>
              <a:t>       	</a:t>
            </a:r>
            <a:r>
              <a:rPr b="1" lang="ja" sz="1300">
                <a:solidFill>
                  <a:srgbClr val="FEFDF4"/>
                </a:solidFill>
              </a:rPr>
              <a:t>❿表示される行動の順番を編集</a:t>
            </a:r>
            <a:endParaRPr b="1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P27       	</a:t>
            </a:r>
            <a:r>
              <a:rPr b="1" lang="ja" sz="1300">
                <a:solidFill>
                  <a:srgbClr val="FEFDF4"/>
                </a:solidFill>
              </a:rPr>
              <a:t>⓫タグの管理</a:t>
            </a:r>
            <a:endParaRPr b="1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P28       	</a:t>
            </a:r>
            <a:r>
              <a:rPr b="1" lang="ja" sz="1300">
                <a:solidFill>
                  <a:srgbClr val="FEFDF4"/>
                </a:solidFill>
              </a:rPr>
              <a:t>⓬事業所情報を編集</a:t>
            </a:r>
            <a:endParaRPr b="1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</a:t>
            </a:r>
            <a:r>
              <a:rPr b="1" lang="ja">
                <a:solidFill>
                  <a:srgbClr val="FEFDF4"/>
                </a:solidFill>
              </a:rPr>
              <a:t>30</a:t>
            </a:r>
            <a:r>
              <a:rPr b="1" lang="ja">
                <a:solidFill>
                  <a:srgbClr val="FEFDF4"/>
                </a:solidFill>
              </a:rPr>
              <a:t>       	</a:t>
            </a:r>
            <a:r>
              <a:rPr b="1" lang="ja" sz="1300">
                <a:solidFill>
                  <a:srgbClr val="FEFDF4"/>
                </a:solidFill>
              </a:rPr>
              <a:t>⓭PDFを○○○</a:t>
            </a:r>
            <a:endParaRPr b="1" sz="1300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P31       	</a:t>
            </a:r>
            <a:r>
              <a:rPr b="1" lang="ja" sz="1300">
                <a:solidFill>
                  <a:srgbClr val="FEFDF4"/>
                </a:solidFill>
              </a:rPr>
              <a:t>⓮CSVで記録を登録します/CSVに記録を出力します</a:t>
            </a:r>
            <a:endParaRPr b="1" sz="1300">
              <a:solidFill>
                <a:srgbClr val="FEFD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EFDF4"/>
                </a:solidFill>
              </a:rPr>
              <a:t>P32       	</a:t>
            </a:r>
            <a:r>
              <a:rPr b="1" lang="ja" sz="1300">
                <a:solidFill>
                  <a:srgbClr val="FEFDF4"/>
                </a:solidFill>
              </a:rPr>
              <a:t>⓯ログイン端末を確認します</a:t>
            </a:r>
            <a:endParaRPr b="1">
              <a:solidFill>
                <a:srgbClr val="FEFDF4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11075" y="69975"/>
            <a:ext cx="14508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500">
                <a:solidFill>
                  <a:srgbClr val="FFFCF3"/>
                </a:solidFill>
              </a:rPr>
              <a:t>目次</a:t>
            </a:r>
            <a:endParaRPr b="1" sz="3000">
              <a:solidFill>
                <a:srgbClr val="FFFCF3"/>
              </a:solidFill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4417504" y="4749900"/>
            <a:ext cx="309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731050"/>
            <a:ext cx="5832502" cy="40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/>
        </p:nvSpPr>
        <p:spPr>
          <a:xfrm>
            <a:off x="5805826" y="985613"/>
            <a:ext cx="289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登録した「行動」が表示されます。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続いて詳細情報の入力画面を登録していきます。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入力項目の追加をクリックします。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00" y="899913"/>
            <a:ext cx="4667151" cy="34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/>
          <p:nvPr/>
        </p:nvSpPr>
        <p:spPr>
          <a:xfrm rot="-6533788">
            <a:off x="3592627" y="657263"/>
            <a:ext cx="82443" cy="5122276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5891550" y="2174650"/>
            <a:ext cx="1595100" cy="620700"/>
          </a:xfrm>
          <a:prstGeom prst="rect">
            <a:avLst/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877" y="2246875"/>
            <a:ext cx="13144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/>
          <p:nvPr/>
        </p:nvSpPr>
        <p:spPr>
          <a:xfrm rot="-7405062">
            <a:off x="7074688" y="2687568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❾行動の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種類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の登録　Ⅲ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【Activity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3"/>
          <p:cNvSpPr txBox="1"/>
          <p:nvPr>
            <p:ph idx="4294967295" type="sldNum"/>
          </p:nvPr>
        </p:nvSpPr>
        <p:spPr>
          <a:xfrm>
            <a:off x="4324049" y="4802625"/>
            <a:ext cx="495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00" y="847675"/>
            <a:ext cx="4729175" cy="35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00" y="731050"/>
            <a:ext cx="5832502" cy="40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225" y="1815971"/>
            <a:ext cx="435175" cy="1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725" y="2709872"/>
            <a:ext cx="137525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6146450" y="731050"/>
            <a:ext cx="2420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【名前】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項目の名前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【音声認識】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音声入力をする際の読み方を入力しま</a:t>
            </a:r>
            <a:r>
              <a:rPr b="1" lang="ja" sz="800">
                <a:solidFill>
                  <a:schemeClr val="dk2"/>
                </a:solidFill>
              </a:rPr>
              <a:t>す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【順番】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行動の中に表示させる順番を入力します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【入力フォームの種類】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次ページ参照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 次ページ参照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❾行動の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種類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の登録　Ⅳ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【Activity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4"/>
          <p:cNvSpPr txBox="1"/>
          <p:nvPr>
            <p:ph idx="4294967295" type="sldNum"/>
          </p:nvPr>
        </p:nvSpPr>
        <p:spPr>
          <a:xfrm>
            <a:off x="4380753" y="4802625"/>
            <a:ext cx="382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49350" y="217447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6367175" y="4515925"/>
            <a:ext cx="242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※「排泄」行動の「排泄方法」入力画面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9112" y="2780850"/>
            <a:ext cx="1435374" cy="173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5875" y="2314775"/>
            <a:ext cx="177400" cy="1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25" y="1162050"/>
            <a:ext cx="5569576" cy="33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375" y="1634996"/>
            <a:ext cx="435175" cy="1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875" y="2528897"/>
            <a:ext cx="137525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 txBox="1"/>
          <p:nvPr/>
        </p:nvSpPr>
        <p:spPr>
          <a:xfrm>
            <a:off x="6146450" y="959650"/>
            <a:ext cx="2420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　を</a:t>
            </a:r>
            <a:r>
              <a:rPr b="1" lang="ja" sz="800">
                <a:solidFill>
                  <a:schemeClr val="dk2"/>
                </a:solidFill>
              </a:rPr>
              <a:t>クリックするごとに入力用セルが増えていきます。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初期値にチェックを入れると、その項目は最初から選択された状態になります。下図参照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❾行動の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種類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の登録　Ⅴ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【Activity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5"/>
          <p:cNvSpPr txBox="1"/>
          <p:nvPr>
            <p:ph idx="4294967295" type="sldNum"/>
          </p:nvPr>
        </p:nvSpPr>
        <p:spPr>
          <a:xfrm>
            <a:off x="4380753" y="4802625"/>
            <a:ext cx="382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357" name="Google Shape;35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9350" y="217447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5"/>
          <p:cNvSpPr txBox="1"/>
          <p:nvPr/>
        </p:nvSpPr>
        <p:spPr>
          <a:xfrm>
            <a:off x="6373325" y="4030150"/>
            <a:ext cx="242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※「排泄」行動の「排泄方法」入力画面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359" name="Google Shape;359;p35"/>
          <p:cNvPicPr preferRelativeResize="0"/>
          <p:nvPr/>
        </p:nvPicPr>
        <p:blipFill rotWithShape="1">
          <a:blip r:embed="rId7">
            <a:alphaModFix/>
          </a:blip>
          <a:srcRect b="29158" l="0" r="0" t="0"/>
          <a:stretch/>
        </p:blipFill>
        <p:spPr>
          <a:xfrm>
            <a:off x="6373325" y="2247450"/>
            <a:ext cx="1966949" cy="168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6825" y="1352750"/>
            <a:ext cx="177400" cy="1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325" y="1295400"/>
            <a:ext cx="4476575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047750"/>
            <a:ext cx="6757224" cy="33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875" y="2528897"/>
            <a:ext cx="137525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/>
        </p:nvSpPr>
        <p:spPr>
          <a:xfrm>
            <a:off x="6619875" y="1072563"/>
            <a:ext cx="289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「入力項目の追加」をクリックすると、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項目を増やしていくことができます。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❾行動の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種類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の登録　Ⅵ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【Activity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6"/>
          <p:cNvSpPr txBox="1"/>
          <p:nvPr>
            <p:ph idx="4294967295" type="sldNum"/>
          </p:nvPr>
        </p:nvSpPr>
        <p:spPr>
          <a:xfrm>
            <a:off x="4380753" y="4802625"/>
            <a:ext cx="382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6885825" y="3541375"/>
            <a:ext cx="206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※「排泄」行動の「排泄方法」入力画面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625" y="1138825"/>
            <a:ext cx="5420774" cy="290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4412" y="1725937"/>
            <a:ext cx="1435374" cy="17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/>
        </p:nvSpPr>
        <p:spPr>
          <a:xfrm>
            <a:off x="128600" y="86450"/>
            <a:ext cx="8947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❾行動の登録　Ⅶ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【Activity registration】　　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～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入力データの型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～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7"/>
          <p:cNvSpPr/>
          <p:nvPr/>
        </p:nvSpPr>
        <p:spPr>
          <a:xfrm rot="-7405062">
            <a:off x="1427213" y="2476743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38" y="786175"/>
            <a:ext cx="1461225" cy="286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7"/>
          <p:cNvPicPr preferRelativeResize="0"/>
          <p:nvPr/>
        </p:nvPicPr>
        <p:blipFill rotWithShape="1">
          <a:blip r:embed="rId4">
            <a:alphaModFix/>
          </a:blip>
          <a:srcRect b="3357" l="0" r="0" t="10339"/>
          <a:stretch/>
        </p:blipFill>
        <p:spPr>
          <a:xfrm rot="-5400000">
            <a:off x="-250562" y="1334739"/>
            <a:ext cx="2496725" cy="152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138" y="778375"/>
            <a:ext cx="1461225" cy="286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 rotWithShape="1">
          <a:blip r:embed="rId4">
            <a:alphaModFix/>
          </a:blip>
          <a:srcRect b="3357" l="0" r="0" t="10339"/>
          <a:stretch/>
        </p:blipFill>
        <p:spPr>
          <a:xfrm rot="-5400000">
            <a:off x="5110738" y="1326939"/>
            <a:ext cx="2496725" cy="152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/>
          <p:nvPr/>
        </p:nvSpPr>
        <p:spPr>
          <a:xfrm>
            <a:off x="575500" y="4305500"/>
            <a:ext cx="8083500" cy="438300"/>
          </a:xfrm>
          <a:prstGeom prst="rect">
            <a:avLst/>
          </a:prstGeom>
          <a:solidFill>
            <a:srgbClr val="FEF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7"/>
          <p:cNvPicPr preferRelativeResize="0"/>
          <p:nvPr/>
        </p:nvPicPr>
        <p:blipFill rotWithShape="1">
          <a:blip r:embed="rId5">
            <a:alphaModFix/>
          </a:blip>
          <a:srcRect b="17323" l="0" r="0" t="38528"/>
          <a:stretch/>
        </p:blipFill>
        <p:spPr>
          <a:xfrm>
            <a:off x="3841387" y="751074"/>
            <a:ext cx="1461226" cy="136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 rotWithShape="1">
          <a:blip r:embed="rId6">
            <a:alphaModFix/>
          </a:blip>
          <a:srcRect b="40852" l="0" r="0" t="16080"/>
          <a:stretch/>
        </p:blipFill>
        <p:spPr>
          <a:xfrm>
            <a:off x="7415575" y="763962"/>
            <a:ext cx="1526324" cy="138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 rotWithShape="1">
          <a:blip r:embed="rId7">
            <a:alphaModFix/>
          </a:blip>
          <a:srcRect b="25259" l="0" r="0" t="29390"/>
          <a:stretch/>
        </p:blipFill>
        <p:spPr>
          <a:xfrm>
            <a:off x="2026425" y="760825"/>
            <a:ext cx="1461251" cy="146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 rotWithShape="1">
          <a:blip r:embed="rId8">
            <a:alphaModFix/>
          </a:blip>
          <a:srcRect b="48958" l="0" r="0" t="0"/>
          <a:stretch/>
        </p:blipFill>
        <p:spPr>
          <a:xfrm>
            <a:off x="3753150" y="675006"/>
            <a:ext cx="1618725" cy="15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 rotWithShape="1">
          <a:blip r:embed="rId8">
            <a:alphaModFix/>
          </a:blip>
          <a:srcRect b="48958" l="0" r="0" t="0"/>
          <a:stretch/>
        </p:blipFill>
        <p:spPr>
          <a:xfrm>
            <a:off x="1937738" y="692556"/>
            <a:ext cx="1618750" cy="15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8">
            <a:alphaModFix/>
          </a:blip>
          <a:srcRect b="48958" l="0" r="0" t="0"/>
          <a:stretch/>
        </p:blipFill>
        <p:spPr>
          <a:xfrm>
            <a:off x="7346325" y="675000"/>
            <a:ext cx="1618750" cy="15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9">
            <a:alphaModFix/>
          </a:blip>
          <a:srcRect b="22773" l="0" r="0" t="31678"/>
          <a:stretch/>
        </p:blipFill>
        <p:spPr>
          <a:xfrm>
            <a:off x="5595925" y="824201"/>
            <a:ext cx="1526350" cy="146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 rotWithShape="1">
          <a:blip r:embed="rId8">
            <a:alphaModFix/>
          </a:blip>
          <a:srcRect b="44252" l="0" r="0" t="0"/>
          <a:stretch/>
        </p:blipFill>
        <p:spPr>
          <a:xfrm>
            <a:off x="5549725" y="684756"/>
            <a:ext cx="1618750" cy="16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>
            <p:ph idx="4294967295" type="sldNum"/>
          </p:nvPr>
        </p:nvSpPr>
        <p:spPr>
          <a:xfrm>
            <a:off x="4208734" y="48279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850" y="809125"/>
            <a:ext cx="1461225" cy="183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425" y="710112"/>
            <a:ext cx="1618750" cy="299866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/>
          <p:nvPr/>
        </p:nvSpPr>
        <p:spPr>
          <a:xfrm>
            <a:off x="128600" y="2112500"/>
            <a:ext cx="8895600" cy="1714500"/>
          </a:xfrm>
          <a:prstGeom prst="rect">
            <a:avLst/>
          </a:prstGeom>
          <a:solidFill>
            <a:srgbClr val="FEF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37"/>
          <p:cNvPicPr preferRelativeResize="0"/>
          <p:nvPr/>
        </p:nvPicPr>
        <p:blipFill rotWithShape="1">
          <a:blip r:embed="rId11">
            <a:alphaModFix/>
          </a:blip>
          <a:srcRect b="41012" l="0" r="0" t="18987"/>
          <a:stretch/>
        </p:blipFill>
        <p:spPr>
          <a:xfrm>
            <a:off x="5623150" y="2872699"/>
            <a:ext cx="1526350" cy="12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 rotWithShape="1">
          <a:blip r:embed="rId3">
            <a:alphaModFix/>
          </a:blip>
          <a:srcRect b="42381" l="0" r="0" t="4139"/>
          <a:stretch/>
        </p:blipFill>
        <p:spPr>
          <a:xfrm>
            <a:off x="3836038" y="2800675"/>
            <a:ext cx="1461225" cy="15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 rotWithShape="1">
          <a:blip r:embed="rId12">
            <a:alphaModFix/>
          </a:blip>
          <a:srcRect b="37999" l="0" r="0" t="20727"/>
          <a:stretch/>
        </p:blipFill>
        <p:spPr>
          <a:xfrm>
            <a:off x="2030000" y="2827838"/>
            <a:ext cx="1526324" cy="138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4">
            <a:alphaModFix/>
          </a:blip>
          <a:srcRect b="3357" l="28140" r="0" t="10339"/>
          <a:stretch/>
        </p:blipFill>
        <p:spPr>
          <a:xfrm rot="-5400000">
            <a:off x="108988" y="3016359"/>
            <a:ext cx="1794149" cy="152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8">
            <a:alphaModFix/>
          </a:blip>
          <a:srcRect b="35262" l="0" r="0" t="0"/>
          <a:stretch/>
        </p:blipFill>
        <p:spPr>
          <a:xfrm>
            <a:off x="188450" y="2808904"/>
            <a:ext cx="1618725" cy="19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7"/>
          <p:cNvPicPr preferRelativeResize="0"/>
          <p:nvPr/>
        </p:nvPicPr>
        <p:blipFill rotWithShape="1">
          <a:blip r:embed="rId8">
            <a:alphaModFix/>
          </a:blip>
          <a:srcRect b="36612" l="0" r="0" t="0"/>
          <a:stretch/>
        </p:blipFill>
        <p:spPr>
          <a:xfrm>
            <a:off x="5577000" y="2775855"/>
            <a:ext cx="1618725" cy="19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7"/>
          <p:cNvPicPr preferRelativeResize="0"/>
          <p:nvPr/>
        </p:nvPicPr>
        <p:blipFill rotWithShape="1">
          <a:blip r:embed="rId8">
            <a:alphaModFix/>
          </a:blip>
          <a:srcRect b="32953" l="0" r="0" t="0"/>
          <a:stretch/>
        </p:blipFill>
        <p:spPr>
          <a:xfrm>
            <a:off x="3757288" y="2774254"/>
            <a:ext cx="1618725" cy="20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 rotWithShape="1">
          <a:blip r:embed="rId8">
            <a:alphaModFix/>
          </a:blip>
          <a:srcRect b="33603" l="0" r="0" t="0"/>
          <a:stretch/>
        </p:blipFill>
        <p:spPr>
          <a:xfrm>
            <a:off x="1972875" y="2784004"/>
            <a:ext cx="1618725" cy="19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/>
          <p:nvPr/>
        </p:nvSpPr>
        <p:spPr>
          <a:xfrm>
            <a:off x="136875" y="4170750"/>
            <a:ext cx="8895600" cy="681900"/>
          </a:xfrm>
          <a:prstGeom prst="rect">
            <a:avLst/>
          </a:prstGeom>
          <a:solidFill>
            <a:srgbClr val="FEFD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7"/>
          <p:cNvSpPr txBox="1"/>
          <p:nvPr/>
        </p:nvSpPr>
        <p:spPr>
          <a:xfrm>
            <a:off x="2278963" y="2147600"/>
            <a:ext cx="9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【text】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文字列（文章）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2273363" y="4232150"/>
            <a:ext cx="109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</a:t>
            </a:r>
            <a:r>
              <a:rPr b="1" lang="ja" sz="1000">
                <a:solidFill>
                  <a:schemeClr val="dk2"/>
                </a:solidFill>
              </a:rPr>
              <a:t>checkbox</a:t>
            </a:r>
            <a:r>
              <a:rPr b="1" lang="ja" sz="1000">
                <a:solidFill>
                  <a:schemeClr val="dk2"/>
                </a:solidFill>
              </a:rPr>
              <a:t>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チェックボックス（複数選択可）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4149088" y="4293800"/>
            <a:ext cx="9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【smile】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気分マーク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09" name="Google Shape;409;p37"/>
          <p:cNvSpPr txBox="1"/>
          <p:nvPr/>
        </p:nvSpPr>
        <p:spPr>
          <a:xfrm>
            <a:off x="5903613" y="4232150"/>
            <a:ext cx="93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</a:t>
            </a:r>
            <a:r>
              <a:rPr b="1" lang="ja" sz="1000">
                <a:solidFill>
                  <a:schemeClr val="dk2"/>
                </a:solidFill>
              </a:rPr>
              <a:t>URL</a:t>
            </a:r>
            <a:r>
              <a:rPr b="1" lang="ja" sz="1000">
                <a:solidFill>
                  <a:schemeClr val="dk2"/>
                </a:solidFill>
              </a:rPr>
              <a:t>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外部サイトへのリンク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529650" y="2184275"/>
            <a:ext cx="9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</a:t>
            </a:r>
            <a:r>
              <a:rPr b="1" lang="ja" sz="1000">
                <a:solidFill>
                  <a:schemeClr val="dk2"/>
                </a:solidFill>
              </a:rPr>
              <a:t>string</a:t>
            </a:r>
            <a:r>
              <a:rPr b="1" lang="ja" sz="1000">
                <a:solidFill>
                  <a:schemeClr val="dk2"/>
                </a:solidFill>
              </a:rPr>
              <a:t>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文字（単語）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4084938" y="2178425"/>
            <a:ext cx="9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</a:t>
            </a:r>
            <a:r>
              <a:rPr b="1" lang="ja" sz="1000">
                <a:solidFill>
                  <a:schemeClr val="dk2"/>
                </a:solidFill>
              </a:rPr>
              <a:t>integer</a:t>
            </a:r>
            <a:r>
              <a:rPr b="1" lang="ja" sz="1000">
                <a:solidFill>
                  <a:schemeClr val="dk2"/>
                </a:solidFill>
              </a:rPr>
              <a:t>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ja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整数</a:t>
            </a:r>
            <a:endParaRPr b="1" sz="100">
              <a:solidFill>
                <a:schemeClr val="dk2"/>
              </a:solidFill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5890925" y="2184263"/>
            <a:ext cx="9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</a:t>
            </a:r>
            <a:r>
              <a:rPr b="1" lang="ja" sz="1000">
                <a:solidFill>
                  <a:schemeClr val="dk2"/>
                </a:solidFill>
              </a:rPr>
              <a:t>number</a:t>
            </a:r>
            <a:r>
              <a:rPr b="1" lang="ja" sz="1000">
                <a:solidFill>
                  <a:schemeClr val="dk2"/>
                </a:solidFill>
              </a:rPr>
              <a:t>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小数点付き数字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7696950" y="2228538"/>
            <a:ext cx="9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</a:t>
            </a:r>
            <a:r>
              <a:rPr b="1" lang="ja" sz="1000">
                <a:solidFill>
                  <a:schemeClr val="dk2"/>
                </a:solidFill>
              </a:rPr>
              <a:t>radio</a:t>
            </a:r>
            <a:r>
              <a:rPr b="1" lang="ja" sz="1000">
                <a:solidFill>
                  <a:schemeClr val="dk2"/>
                </a:solidFill>
              </a:rPr>
              <a:t>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ラジオボタン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366588" y="4219200"/>
            <a:ext cx="126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</a:t>
            </a:r>
            <a:r>
              <a:rPr b="1" lang="ja" sz="1000">
                <a:solidFill>
                  <a:schemeClr val="dk2"/>
                </a:solidFill>
              </a:rPr>
              <a:t>select</a:t>
            </a:r>
            <a:r>
              <a:rPr b="1" lang="ja" sz="1000">
                <a:solidFill>
                  <a:schemeClr val="dk2"/>
                </a:solidFill>
              </a:rPr>
              <a:t>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ドロップダウンリスト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850" y="1266850"/>
            <a:ext cx="4849176" cy="29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00" y="1152525"/>
            <a:ext cx="6024701" cy="35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8"/>
          <p:cNvSpPr txBox="1"/>
          <p:nvPr/>
        </p:nvSpPr>
        <p:spPr>
          <a:xfrm>
            <a:off x="128600" y="86450"/>
            <a:ext cx="7894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❾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行動の種類のグループの登録　Ⅰ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【Behavioral group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880876" y="680238"/>
            <a:ext cx="63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行動の種類をグループ（色）分けできる機能です。「行動の種類のグループの追加」からいつでも作成ができます。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23" name="Google Shape;423;p38"/>
          <p:cNvSpPr/>
          <p:nvPr/>
        </p:nvSpPr>
        <p:spPr>
          <a:xfrm>
            <a:off x="7658013" y="359547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8"/>
          <p:cNvSpPr/>
          <p:nvPr/>
        </p:nvSpPr>
        <p:spPr>
          <a:xfrm>
            <a:off x="7600863" y="378637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8"/>
          <p:cNvSpPr/>
          <p:nvPr/>
        </p:nvSpPr>
        <p:spPr>
          <a:xfrm>
            <a:off x="7587463" y="40157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7112" y="3287225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 txBox="1"/>
          <p:nvPr/>
        </p:nvSpPr>
        <p:spPr>
          <a:xfrm>
            <a:off x="6730375" y="1111349"/>
            <a:ext cx="177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【スマホに表示される行動】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428" name="Google Shape;42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1112" y="1501738"/>
            <a:ext cx="1461234" cy="2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63" y="1419862"/>
            <a:ext cx="1618750" cy="299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19702">
            <a:off x="7105275" y="2455512"/>
            <a:ext cx="588051" cy="5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19702">
            <a:off x="7105275" y="3474687"/>
            <a:ext cx="588051" cy="5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8"/>
          <p:cNvSpPr txBox="1"/>
          <p:nvPr>
            <p:ph idx="4294967295" type="sldNum"/>
          </p:nvPr>
        </p:nvSpPr>
        <p:spPr>
          <a:xfrm>
            <a:off x="4365302" y="4803925"/>
            <a:ext cx="413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433" name="Google Shape;433;p38"/>
          <p:cNvSpPr/>
          <p:nvPr/>
        </p:nvSpPr>
        <p:spPr>
          <a:xfrm>
            <a:off x="3638550" y="2608875"/>
            <a:ext cx="1866900" cy="1353300"/>
          </a:xfrm>
          <a:prstGeom prst="rect">
            <a:avLst/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8"/>
          <p:cNvSpPr/>
          <p:nvPr/>
        </p:nvSpPr>
        <p:spPr>
          <a:xfrm rot="-3713733">
            <a:off x="3270694" y="1361299"/>
            <a:ext cx="94888" cy="2323624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0925" y="2652100"/>
            <a:ext cx="17621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081225"/>
            <a:ext cx="5832502" cy="3721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9"/>
          <p:cNvSpPr txBox="1"/>
          <p:nvPr/>
        </p:nvSpPr>
        <p:spPr>
          <a:xfrm>
            <a:off x="5777250" y="2409825"/>
            <a:ext cx="281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管理画面の「行動の種類のグループ」をクリックした後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「行動の種類のグループの追加」をクリックします。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次の画面で「行動の種類のグループ」の名前を入力したら「保存」をします。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00" y="1189325"/>
            <a:ext cx="4676301" cy="32025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9"/>
          <p:cNvSpPr/>
          <p:nvPr/>
        </p:nvSpPr>
        <p:spPr>
          <a:xfrm>
            <a:off x="5831700" y="1466000"/>
            <a:ext cx="2166900" cy="484200"/>
          </a:xfrm>
          <a:prstGeom prst="wedgeRectCallout">
            <a:avLst>
              <a:gd fmla="val -49893" name="adj1"/>
              <a:gd fmla="val 40293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9"/>
          <p:cNvSpPr txBox="1"/>
          <p:nvPr/>
        </p:nvSpPr>
        <p:spPr>
          <a:xfrm>
            <a:off x="128600" y="86450"/>
            <a:ext cx="8358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❾行動の種類のグループの登録　Ⅱ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【Behavioral group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9"/>
          <p:cNvSpPr txBox="1"/>
          <p:nvPr>
            <p:ph idx="4294967295" type="sldNum"/>
          </p:nvPr>
        </p:nvSpPr>
        <p:spPr>
          <a:xfrm>
            <a:off x="4380750" y="4834800"/>
            <a:ext cx="382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446" name="Google Shape;446;p39"/>
          <p:cNvSpPr/>
          <p:nvPr/>
        </p:nvSpPr>
        <p:spPr>
          <a:xfrm rot="-5682217">
            <a:off x="6385512" y="725258"/>
            <a:ext cx="95120" cy="2323572"/>
          </a:xfrm>
          <a:prstGeom prst="triangle">
            <a:avLst>
              <a:gd fmla="val 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300" y="1489050"/>
            <a:ext cx="2117211" cy="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9"/>
          <p:cNvSpPr/>
          <p:nvPr/>
        </p:nvSpPr>
        <p:spPr>
          <a:xfrm rot="-9707565">
            <a:off x="7788680" y="1763251"/>
            <a:ext cx="525195" cy="247608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003975"/>
            <a:ext cx="5832502" cy="3798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0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❿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表示される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行動の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順番を編集　Ⅰ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【Activity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5941225" y="3049500"/>
            <a:ext cx="273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管理画面の「行動の種類」をクリックし</a:t>
            </a:r>
            <a:r>
              <a:rPr b="1" lang="ja" sz="800">
                <a:solidFill>
                  <a:schemeClr val="dk2"/>
                </a:solidFill>
              </a:rPr>
              <a:t>ます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</a:t>
            </a:r>
            <a:r>
              <a:rPr b="1" lang="ja" sz="800">
                <a:solidFill>
                  <a:schemeClr val="dk2"/>
                </a:solidFill>
              </a:rPr>
              <a:t>順番を編集</a:t>
            </a:r>
            <a:r>
              <a:rPr b="1" lang="ja" sz="800">
                <a:solidFill>
                  <a:schemeClr val="dk2"/>
                </a:solidFill>
              </a:rPr>
              <a:t>」をクリックします。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456" name="Google Shape;4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50" y="1112100"/>
            <a:ext cx="4724401" cy="34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975" y="1772249"/>
            <a:ext cx="1668238" cy="3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0"/>
          <p:cNvSpPr/>
          <p:nvPr/>
        </p:nvSpPr>
        <p:spPr>
          <a:xfrm>
            <a:off x="5917050" y="2075000"/>
            <a:ext cx="1595100" cy="750900"/>
          </a:xfrm>
          <a:prstGeom prst="wedgeRectCallout">
            <a:avLst>
              <a:gd fmla="val -49828" name="adj1"/>
              <a:gd fmla="val 46281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0"/>
          <p:cNvSpPr txBox="1"/>
          <p:nvPr>
            <p:ph idx="4294967295" type="sldNum"/>
          </p:nvPr>
        </p:nvSpPr>
        <p:spPr>
          <a:xfrm>
            <a:off x="4359602" y="4842050"/>
            <a:ext cx="424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460" name="Google Shape;460;p40"/>
          <p:cNvSpPr/>
          <p:nvPr/>
        </p:nvSpPr>
        <p:spPr>
          <a:xfrm rot="-4689475">
            <a:off x="5404267" y="1195300"/>
            <a:ext cx="95022" cy="2323586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1225" y="2097875"/>
            <a:ext cx="1546750" cy="7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450" y="942625"/>
            <a:ext cx="6456850" cy="37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1"/>
          <p:cNvSpPr txBox="1"/>
          <p:nvPr/>
        </p:nvSpPr>
        <p:spPr>
          <a:xfrm>
            <a:off x="2026925" y="618825"/>
            <a:ext cx="497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「順番ボックス」に表示させたい順番を入力します。小数点以下での入力も可能です。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468" name="Google Shape;4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125" y="1090009"/>
            <a:ext cx="5201290" cy="307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1"/>
          <p:cNvSpPr/>
          <p:nvPr/>
        </p:nvSpPr>
        <p:spPr>
          <a:xfrm rot="-7405062">
            <a:off x="5618363" y="244798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1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❿表示される行動の順番を編集　Ⅱ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【Activity registration】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41"/>
          <p:cNvSpPr txBox="1"/>
          <p:nvPr>
            <p:ph idx="4294967295" type="sldNum"/>
          </p:nvPr>
        </p:nvSpPr>
        <p:spPr>
          <a:xfrm>
            <a:off x="4376853" y="4803925"/>
            <a:ext cx="39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100" y="1266851"/>
            <a:ext cx="4860677" cy="304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00" y="1152525"/>
            <a:ext cx="6024701" cy="35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2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⓫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タグの管理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【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Manage tags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880876" y="680238"/>
            <a:ext cx="63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お客様のタグの表示順などを管理します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ドラッグして順番を変更することができます。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80" name="Google Shape;480;p42"/>
          <p:cNvSpPr/>
          <p:nvPr/>
        </p:nvSpPr>
        <p:spPr>
          <a:xfrm rot="-7406314">
            <a:off x="2904539" y="2129044"/>
            <a:ext cx="417028" cy="187962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"/>
          <p:cNvSpPr/>
          <p:nvPr/>
        </p:nvSpPr>
        <p:spPr>
          <a:xfrm>
            <a:off x="7812563" y="3523813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2"/>
          <p:cNvSpPr/>
          <p:nvPr/>
        </p:nvSpPr>
        <p:spPr>
          <a:xfrm>
            <a:off x="7600863" y="3786375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2"/>
          <p:cNvSpPr/>
          <p:nvPr/>
        </p:nvSpPr>
        <p:spPr>
          <a:xfrm>
            <a:off x="7587463" y="4015700"/>
            <a:ext cx="341100" cy="1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6807650" y="847724"/>
            <a:ext cx="177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【スマホに表示される</a:t>
            </a:r>
            <a:r>
              <a:rPr b="1" lang="ja" sz="800">
                <a:solidFill>
                  <a:schemeClr val="dk2"/>
                </a:solidFill>
              </a:rPr>
              <a:t>タグ</a:t>
            </a:r>
            <a:r>
              <a:rPr b="1" lang="ja" sz="800">
                <a:solidFill>
                  <a:schemeClr val="dk2"/>
                </a:solidFill>
              </a:rPr>
              <a:t>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</a:t>
            </a:r>
            <a:r>
              <a:rPr b="1" lang="ja" sz="800">
                <a:solidFill>
                  <a:schemeClr val="dk2"/>
                </a:solidFill>
              </a:rPr>
              <a:t>タグをタップすると、タグ付けされたお客様が表示されます。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485" name="Google Shape;4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8950" y="1524813"/>
            <a:ext cx="1430700" cy="278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4913" y="1419825"/>
            <a:ext cx="1618775" cy="29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9475" y="3325288"/>
            <a:ext cx="844200" cy="79455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2"/>
          <p:cNvSpPr txBox="1"/>
          <p:nvPr>
            <p:ph idx="4294967295" type="sldNum"/>
          </p:nvPr>
        </p:nvSpPr>
        <p:spPr>
          <a:xfrm>
            <a:off x="4378653" y="4811625"/>
            <a:ext cx="38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39" y="1198800"/>
            <a:ext cx="6024701" cy="35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4294967295" type="title"/>
          </p:nvPr>
        </p:nvSpPr>
        <p:spPr>
          <a:xfrm>
            <a:off x="2347750" y="92675"/>
            <a:ext cx="20547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【How to login】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 txBox="1"/>
          <p:nvPr>
            <p:ph idx="4294967295" type="title"/>
          </p:nvPr>
        </p:nvSpPr>
        <p:spPr>
          <a:xfrm>
            <a:off x="255850" y="92675"/>
            <a:ext cx="232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❶</a:t>
            </a:r>
            <a:r>
              <a:rPr lang="j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ログインの方法</a:t>
            </a:r>
            <a:br>
              <a:rPr lang="ja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45951" y="632150"/>
            <a:ext cx="616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❶　AUTOCAREから発行された専用Fonlog URLを検索、ブラウザでブックマーク登録をしてください。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❷　メールアドレス（アカウント）　と　パスワードは別途共有します。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❸　メールアドレスとパスワードを入力してログインします。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25" y="1257875"/>
            <a:ext cx="4927473" cy="30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4294967295" type="sldNum"/>
          </p:nvPr>
        </p:nvSpPr>
        <p:spPr>
          <a:xfrm>
            <a:off x="4436755" y="4827075"/>
            <a:ext cx="278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760975" y="1894650"/>
            <a:ext cx="3106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dk2"/>
                </a:solidFill>
              </a:rPr>
              <a:t>【権限】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　admin　　新規ユーザー・新規お客様・行動種の作成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　　　　　　</a:t>
            </a:r>
            <a:r>
              <a:rPr b="1" lang="ja" sz="900">
                <a:solidFill>
                  <a:schemeClr val="dk2"/>
                </a:solidFill>
              </a:rPr>
              <a:t>アプリにユーザーとして表示されない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   manager　新規ユーザー・新規お客様の作成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00">
                <a:solidFill>
                  <a:schemeClr val="dk2"/>
                </a:solidFill>
              </a:rPr>
              <a:t>   member　 </a:t>
            </a:r>
            <a:r>
              <a:rPr b="1" lang="ja" sz="900">
                <a:solidFill>
                  <a:schemeClr val="dk2"/>
                </a:solidFill>
              </a:rPr>
              <a:t>自分の行動のみ閲覧・編集可能</a:t>
            </a:r>
            <a:endParaRPr sz="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450" y="1172925"/>
            <a:ext cx="6456850" cy="351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 txBox="1"/>
          <p:nvPr/>
        </p:nvSpPr>
        <p:spPr>
          <a:xfrm>
            <a:off x="1824475" y="657250"/>
            <a:ext cx="497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「システム」の「介護事業所」から事業所情報を入力します</a:t>
            </a:r>
            <a:r>
              <a:rPr b="1" lang="ja" sz="800">
                <a:solidFill>
                  <a:schemeClr val="dk2"/>
                </a:solidFill>
              </a:rPr>
              <a:t>。「</a:t>
            </a:r>
            <a:r>
              <a:rPr b="1" lang="ja" sz="800">
                <a:solidFill>
                  <a:schemeClr val="dk2"/>
                </a:solidFill>
              </a:rPr>
              <a:t>編集」から修正も行えます。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「プロフィール」の「プロフィール設定」からも同様の操作が行えます。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495" name="Google Shape;495;p43"/>
          <p:cNvSpPr/>
          <p:nvPr/>
        </p:nvSpPr>
        <p:spPr>
          <a:xfrm rot="-7405062">
            <a:off x="5618363" y="244798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3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⓬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事業所情報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を編集　Ⅰ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Edit company information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125" y="1267000"/>
            <a:ext cx="5227500" cy="2987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3"/>
          <p:cNvSpPr/>
          <p:nvPr/>
        </p:nvSpPr>
        <p:spPr>
          <a:xfrm rot="-7406314">
            <a:off x="3971339" y="2666807"/>
            <a:ext cx="417028" cy="187962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43"/>
          <p:cNvPicPr preferRelativeResize="0"/>
          <p:nvPr/>
        </p:nvPicPr>
        <p:blipFill rotWithShape="1">
          <a:blip r:embed="rId5">
            <a:alphaModFix/>
          </a:blip>
          <a:srcRect b="0" l="4888" r="0" t="0"/>
          <a:stretch/>
        </p:blipFill>
        <p:spPr>
          <a:xfrm>
            <a:off x="6078850" y="1534350"/>
            <a:ext cx="1047775" cy="7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3"/>
          <p:cNvSpPr/>
          <p:nvPr/>
        </p:nvSpPr>
        <p:spPr>
          <a:xfrm rot="-7406314">
            <a:off x="6781214" y="1876232"/>
            <a:ext cx="417028" cy="187962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3"/>
          <p:cNvSpPr txBox="1"/>
          <p:nvPr>
            <p:ph idx="4294967295" type="sldNum"/>
          </p:nvPr>
        </p:nvSpPr>
        <p:spPr>
          <a:xfrm>
            <a:off x="4459653" y="4827100"/>
            <a:ext cx="38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75" y="1052050"/>
            <a:ext cx="6456850" cy="37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4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⓬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操作履歴を確認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【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Check operation history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175" y="1167150"/>
            <a:ext cx="5187651" cy="32529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9" name="Google Shape;509;p44"/>
          <p:cNvSpPr/>
          <p:nvPr/>
        </p:nvSpPr>
        <p:spPr>
          <a:xfrm rot="-7406314">
            <a:off x="8211589" y="1961957"/>
            <a:ext cx="417028" cy="187962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 txBox="1"/>
          <p:nvPr/>
        </p:nvSpPr>
        <p:spPr>
          <a:xfrm>
            <a:off x="1970175" y="676800"/>
            <a:ext cx="497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IDなどから職員の入力した履歴などを確認することができます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</a:t>
            </a:r>
            <a:r>
              <a:rPr b="1" lang="ja" sz="800">
                <a:solidFill>
                  <a:schemeClr val="dk2"/>
                </a:solidFill>
              </a:rPr>
              <a:t>システム」の「監査ログ」をクリックします。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11" name="Google Shape;511;p44"/>
          <p:cNvSpPr txBox="1"/>
          <p:nvPr>
            <p:ph idx="4294967295" type="sldNum"/>
          </p:nvPr>
        </p:nvSpPr>
        <p:spPr>
          <a:xfrm>
            <a:off x="4378652" y="4827950"/>
            <a:ext cx="38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8500" y="1467350"/>
            <a:ext cx="5187652" cy="29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4950" y="1400675"/>
            <a:ext cx="969625" cy="61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CF3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50" y="1013450"/>
            <a:ext cx="6456850" cy="37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5"/>
          <p:cNvSpPr txBox="1"/>
          <p:nvPr/>
        </p:nvSpPr>
        <p:spPr>
          <a:xfrm>
            <a:off x="128600" y="86450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⓭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PDFを○○○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　【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45"/>
          <p:cNvSpPr/>
          <p:nvPr/>
        </p:nvSpPr>
        <p:spPr>
          <a:xfrm rot="-7406314">
            <a:off x="4363489" y="1580957"/>
            <a:ext cx="417028" cy="187962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5"/>
          <p:cNvSpPr txBox="1"/>
          <p:nvPr/>
        </p:nvSpPr>
        <p:spPr>
          <a:xfrm>
            <a:off x="1110950" y="638200"/>
            <a:ext cx="497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IDなどから職員の入力した履歴などを確認することができます。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「システム」の「監査ログ」をクリックします。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22" name="Google Shape;522;p45"/>
          <p:cNvSpPr txBox="1"/>
          <p:nvPr>
            <p:ph idx="4294967295" type="sldNum"/>
          </p:nvPr>
        </p:nvSpPr>
        <p:spPr>
          <a:xfrm>
            <a:off x="4216659" y="48270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50" y="1013450"/>
            <a:ext cx="6456850" cy="37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/>
          <p:nvPr/>
        </p:nvSpPr>
        <p:spPr>
          <a:xfrm>
            <a:off x="128600" y="86450"/>
            <a:ext cx="8836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⓮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CSVで記録を登録：CSVに記録を出力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 import/Export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お問い合わせ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46"/>
          <p:cNvSpPr/>
          <p:nvPr/>
        </p:nvSpPr>
        <p:spPr>
          <a:xfrm rot="-7406314">
            <a:off x="4363489" y="1580957"/>
            <a:ext cx="417028" cy="187962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6"/>
          <p:cNvSpPr txBox="1"/>
          <p:nvPr/>
        </p:nvSpPr>
        <p:spPr>
          <a:xfrm>
            <a:off x="6489598" y="1063600"/>
            <a:ext cx="2654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【A</a:t>
            </a:r>
            <a:r>
              <a:rPr b="1" lang="ja" sz="800">
                <a:solidFill>
                  <a:schemeClr val="dk2"/>
                </a:solidFill>
              </a:rPr>
              <a:t>ctivites</a:t>
            </a:r>
            <a:r>
              <a:rPr b="1" lang="ja" sz="800">
                <a:solidFill>
                  <a:schemeClr val="dk2"/>
                </a:solidFill>
              </a:rPr>
              <a:t>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【Users】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【Customers】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【Tags】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【Records】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31" name="Google Shape;531;p46"/>
          <p:cNvSpPr txBox="1"/>
          <p:nvPr/>
        </p:nvSpPr>
        <p:spPr>
          <a:xfrm>
            <a:off x="1110950" y="600100"/>
            <a:ext cx="594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【インポートするとき】「ファイルを選択」をクリックし、「Activity Type CSV Import」をクリックします</a:t>
            </a:r>
            <a:r>
              <a:rPr b="1" lang="ja" sz="800">
                <a:solidFill>
                  <a:schemeClr val="dk2"/>
                </a:solidFill>
              </a:rPr>
              <a:t>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【出力するとき】　　　「Activity Type CSV Export」をクリックします。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532" name="Google Shape;5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950" y="1137275"/>
            <a:ext cx="5206026" cy="324895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6"/>
          <p:cNvSpPr/>
          <p:nvPr/>
        </p:nvSpPr>
        <p:spPr>
          <a:xfrm rot="-7406314">
            <a:off x="1667914" y="2354857"/>
            <a:ext cx="417028" cy="187962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6"/>
          <p:cNvSpPr/>
          <p:nvPr/>
        </p:nvSpPr>
        <p:spPr>
          <a:xfrm rot="-7406314">
            <a:off x="3388389" y="2400107"/>
            <a:ext cx="417028" cy="187962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6"/>
          <p:cNvSpPr txBox="1"/>
          <p:nvPr>
            <p:ph idx="4294967295" type="sldNum"/>
          </p:nvPr>
        </p:nvSpPr>
        <p:spPr>
          <a:xfrm>
            <a:off x="4300251" y="4789350"/>
            <a:ext cx="492900" cy="3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75" y="1013450"/>
            <a:ext cx="6456850" cy="37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7"/>
          <p:cNvSpPr txBox="1"/>
          <p:nvPr/>
        </p:nvSpPr>
        <p:spPr>
          <a:xfrm>
            <a:off x="128600" y="86450"/>
            <a:ext cx="8836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⓯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ログイン端末を確認します　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※admin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Check your login terminal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】※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お問い合わせ</a:t>
            </a:r>
            <a:endParaRPr b="1"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47"/>
          <p:cNvSpPr txBox="1"/>
          <p:nvPr/>
        </p:nvSpPr>
        <p:spPr>
          <a:xfrm>
            <a:off x="1113975" y="600100"/>
            <a:ext cx="59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</a:t>
            </a:r>
            <a:r>
              <a:rPr b="1" lang="ja" sz="800">
                <a:solidFill>
                  <a:schemeClr val="dk2"/>
                </a:solidFill>
              </a:rPr>
              <a:t>プロフィール」の「ログイン端末」からデバイスの情報を確認できます。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543" name="Google Shape;5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550" y="1154200"/>
            <a:ext cx="5208525" cy="3198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4" name="Google Shape;54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525" y="2188020"/>
            <a:ext cx="411400" cy="19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7"/>
          <p:cNvSpPr/>
          <p:nvPr/>
        </p:nvSpPr>
        <p:spPr>
          <a:xfrm rot="-7406314">
            <a:off x="5918214" y="1764607"/>
            <a:ext cx="417028" cy="187962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7"/>
          <p:cNvSpPr txBox="1"/>
          <p:nvPr/>
        </p:nvSpPr>
        <p:spPr>
          <a:xfrm>
            <a:off x="6689624" y="1106550"/>
            <a:ext cx="1627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</a:t>
            </a:r>
            <a:r>
              <a:rPr b="1" lang="ja" sz="800">
                <a:solidFill>
                  <a:schemeClr val="dk2"/>
                </a:solidFill>
              </a:rPr>
              <a:t>IP Address</a:t>
            </a:r>
            <a:r>
              <a:rPr b="1" lang="ja" sz="800">
                <a:solidFill>
                  <a:schemeClr val="dk2"/>
                </a:solidFill>
              </a:rPr>
              <a:t>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【User Agent】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【Last Activity】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2"/>
                </a:solidFill>
              </a:rPr>
              <a:t>　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【Control】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547" name="Google Shape;547;p47"/>
          <p:cNvSpPr txBox="1"/>
          <p:nvPr>
            <p:ph idx="4294967295" type="sldNum"/>
          </p:nvPr>
        </p:nvSpPr>
        <p:spPr>
          <a:xfrm>
            <a:off x="4426628" y="4789350"/>
            <a:ext cx="38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 txBox="1"/>
          <p:nvPr/>
        </p:nvSpPr>
        <p:spPr>
          <a:xfrm>
            <a:off x="1120800" y="1769100"/>
            <a:ext cx="76431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4800">
                <a:solidFill>
                  <a:srgbClr val="FFFCF3"/>
                </a:solidFill>
              </a:rPr>
              <a:t>問い合わせ</a:t>
            </a:r>
            <a:endParaRPr b="1" sz="48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C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rgbClr val="FFFCF3"/>
                </a:solidFill>
              </a:rPr>
              <a:t>fonlog@autocare.ai</a:t>
            </a:r>
            <a:endParaRPr b="1" sz="3000">
              <a:solidFill>
                <a:srgbClr val="FFFCF3"/>
              </a:solidFill>
            </a:endParaRPr>
          </a:p>
        </p:txBody>
      </p:sp>
      <p:sp>
        <p:nvSpPr>
          <p:cNvPr id="553" name="Google Shape;553;p48"/>
          <p:cNvSpPr txBox="1"/>
          <p:nvPr>
            <p:ph idx="12" type="sldNum"/>
          </p:nvPr>
        </p:nvSpPr>
        <p:spPr>
          <a:xfrm>
            <a:off x="4343397" y="4641725"/>
            <a:ext cx="45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2195251" y="655025"/>
            <a:ext cx="641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ログインするとトップページに移動します。カレンダーの日付をクリックすると、その日の情報が表示されます。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画面左上の「メニュー」から操作を開始します。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050" y="1287275"/>
            <a:ext cx="4897400" cy="315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389" y="1213850"/>
            <a:ext cx="6024701" cy="35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4294967295" type="title"/>
          </p:nvPr>
        </p:nvSpPr>
        <p:spPr>
          <a:xfrm>
            <a:off x="3135500" y="92675"/>
            <a:ext cx="3135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【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About the dashboard</a:t>
            </a:r>
            <a:r>
              <a:rPr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255850" y="92675"/>
            <a:ext cx="418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j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❷ダッシュボードについて</a:t>
            </a:r>
            <a:br>
              <a:rPr lang="ja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 rot="-4354922">
            <a:off x="6446666" y="64560"/>
            <a:ext cx="112247" cy="4285205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7768038" y="2489125"/>
            <a:ext cx="795000" cy="554100"/>
          </a:xfrm>
          <a:prstGeom prst="rect">
            <a:avLst/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513" y="2570913"/>
            <a:ext cx="6000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7563000" y="3205200"/>
            <a:ext cx="158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「取り込み待ちファイル数」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スマホから入力された情報のweb画面への表示待ちファイルの数です。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「/」の左が行動、右が対象者に関する情報です。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105" name="Google Shape;105;p17"/>
          <p:cNvSpPr txBox="1"/>
          <p:nvPr>
            <p:ph idx="4294967295" type="sldNum"/>
          </p:nvPr>
        </p:nvSpPr>
        <p:spPr>
          <a:xfrm>
            <a:off x="4442555" y="4796550"/>
            <a:ext cx="258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48775" y="1519550"/>
            <a:ext cx="2946300" cy="554100"/>
          </a:xfrm>
          <a:prstGeom prst="rect">
            <a:avLst/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rot="4809624">
            <a:off x="2516148" y="802916"/>
            <a:ext cx="112353" cy="1598668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50" y="1578575"/>
            <a:ext cx="2845651" cy="4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292838" y="2105550"/>
            <a:ext cx="1767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【アクティビティ】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５P</a:t>
            </a:r>
            <a:r>
              <a:rPr b="1" lang="ja" sz="800">
                <a:solidFill>
                  <a:schemeClr val="dk2"/>
                </a:solidFill>
              </a:rPr>
              <a:t>参照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【お客様】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９P参照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【ユーザー】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１３P参照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FF0000"/>
                </a:solidFill>
              </a:rPr>
              <a:t>【管理】管理者のみ表示</a:t>
            </a:r>
            <a:endParaRPr b="1" sz="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FF0000"/>
                </a:solidFill>
              </a:rPr>
              <a:t>【システム】管理者のみ表示</a:t>
            </a:r>
            <a:endParaRPr b="1" sz="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FF0000"/>
                </a:solidFill>
              </a:rPr>
              <a:t>　</a:t>
            </a:r>
            <a:endParaRPr b="1"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889" y="1184750"/>
            <a:ext cx="6024701" cy="35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 rot="5400000">
            <a:off x="5642750" y="185495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320800" y="86425"/>
            <a:ext cx="4667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❸</a:t>
            </a:r>
            <a:r>
              <a:rPr b="1" lang="j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記録の取り方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093100" y="86425"/>
            <a:ext cx="495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Ⅰ. </a:t>
            </a: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アクテビティの作成　【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keep records </a:t>
            </a: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b="1" sz="16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775" y="1291450"/>
            <a:ext cx="4883574" cy="30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973576" y="737225"/>
            <a:ext cx="6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❶アクティビティの画面から［アクティビティの作成］をクリックします。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7416575" y="2647950"/>
            <a:ext cx="1629900" cy="545700"/>
          </a:xfrm>
          <a:prstGeom prst="wedgeRectCallout">
            <a:avLst>
              <a:gd fmla="val -49791" name="adj1"/>
              <a:gd fmla="val -17383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509575" y="1972350"/>
            <a:ext cx="1148100" cy="574500"/>
          </a:xfrm>
          <a:prstGeom prst="wedgeRectCallout">
            <a:avLst>
              <a:gd fmla="val 42921" name="adj1"/>
              <a:gd fmla="val -50108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 rot="-7405062">
            <a:off x="2391788" y="1544306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 rot="-7405062">
            <a:off x="6639938" y="347788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4294967295" type="sldNum"/>
          </p:nvPr>
        </p:nvSpPr>
        <p:spPr>
          <a:xfrm>
            <a:off x="4447348" y="4827075"/>
            <a:ext cx="249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125" name="Google Shape;125;p18"/>
          <p:cNvSpPr/>
          <p:nvPr/>
        </p:nvSpPr>
        <p:spPr>
          <a:xfrm flipH="1" rot="3700678">
            <a:off x="1647579" y="1086847"/>
            <a:ext cx="109395" cy="1486181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125" y="2029050"/>
            <a:ext cx="1055450" cy="4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 flipH="1" rot="-6434488">
            <a:off x="7523047" y="2255580"/>
            <a:ext cx="109312" cy="1486037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9975" y="2687575"/>
            <a:ext cx="1520625" cy="4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889" y="1184750"/>
            <a:ext cx="6024701" cy="35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 rot="5400000">
            <a:off x="5642750" y="185495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1961626" y="627825"/>
            <a:ext cx="63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❷「行動の種類」「ユーザー」「開始日時」「終了日時」を入力し、［保存］をクリックすれば行動が追加さ　　　　　　　　　　　　　れます。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※日時は右のカレンダーマークをタップすると選択入力できます。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675" y="1304925"/>
            <a:ext cx="4849501" cy="302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230025" y="1423800"/>
            <a:ext cx="1451400" cy="2295900"/>
          </a:xfrm>
          <a:prstGeom prst="wedgeRectCallout">
            <a:avLst>
              <a:gd fmla="val 50319" name="adj1"/>
              <a:gd fmla="val 4149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346500" y="2093150"/>
            <a:ext cx="1629900" cy="2192400"/>
          </a:xfrm>
          <a:prstGeom prst="wedgeRectCallout">
            <a:avLst>
              <a:gd fmla="val -50167" name="adj1"/>
              <a:gd fmla="val 504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rot="-7405062">
            <a:off x="6518863" y="3463993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 rot="-7405062">
            <a:off x="2844388" y="244798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 rot="-7405062">
            <a:off x="2382263" y="427798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230025" y="76900"/>
            <a:ext cx="4667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❷記録の取り方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2002325" y="76900"/>
            <a:ext cx="495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Ⅰ. アクテビティの作成　【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keep records </a:t>
            </a: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b="1" sz="16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4" name="Google Shape;144;p19"/>
          <p:cNvSpPr txBox="1"/>
          <p:nvPr>
            <p:ph idx="4294967295" type="sldNum"/>
          </p:nvPr>
        </p:nvSpPr>
        <p:spPr>
          <a:xfrm>
            <a:off x="4438504" y="4819350"/>
            <a:ext cx="267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145" name="Google Shape;145;p19"/>
          <p:cNvSpPr/>
          <p:nvPr/>
        </p:nvSpPr>
        <p:spPr>
          <a:xfrm flipH="1" rot="-6434488">
            <a:off x="7418272" y="2255580"/>
            <a:ext cx="109312" cy="1486037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 flipH="1" rot="5607523">
            <a:off x="1617538" y="1631709"/>
            <a:ext cx="109399" cy="1485928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75" y="1475550"/>
            <a:ext cx="1365965" cy="21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7088" y="2152375"/>
            <a:ext cx="1548725" cy="20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889" y="1184750"/>
            <a:ext cx="6024701" cy="35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 rot="5400000">
            <a:off x="5642750" y="1854950"/>
            <a:ext cx="284700" cy="1917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1996151" y="622325"/>
            <a:ext cx="63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❶　行動の相手を選択し、「お客様を追加」をクリックします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　※「ユーザーを追加」をクリックすると、スタッフ名が選択されます。スタッフに対して行う行動種が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　　　ある場合のみこちらを選択します。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375" y="1290650"/>
            <a:ext cx="4872100" cy="30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153825" y="2266950"/>
            <a:ext cx="1665300" cy="2062500"/>
          </a:xfrm>
          <a:prstGeom prst="wedgeRectCallout">
            <a:avLst>
              <a:gd fmla="val 50009" name="adj1"/>
              <a:gd fmla="val 1724" name="adj2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 rot="-7405062">
            <a:off x="3884263" y="399223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223850" y="67375"/>
            <a:ext cx="4667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❷記録の取り方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1996150" y="67375"/>
            <a:ext cx="495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Ⅱ</a:t>
            </a: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詳細の入力</a:t>
            </a: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【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keep records </a:t>
            </a: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b="1" sz="16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61" name="Google Shape;161;p20"/>
          <p:cNvSpPr txBox="1"/>
          <p:nvPr>
            <p:ph idx="4294967295" type="sldNum"/>
          </p:nvPr>
        </p:nvSpPr>
        <p:spPr>
          <a:xfrm>
            <a:off x="4358154" y="4803900"/>
            <a:ext cx="27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162" name="Google Shape;162;p20"/>
          <p:cNvSpPr/>
          <p:nvPr/>
        </p:nvSpPr>
        <p:spPr>
          <a:xfrm flipH="1" rot="5607523">
            <a:off x="1836613" y="3089034"/>
            <a:ext cx="109399" cy="1485928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47" y="2390416"/>
            <a:ext cx="1522500" cy="184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324" y="1290800"/>
            <a:ext cx="4845851" cy="30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900" y="1219200"/>
            <a:ext cx="6024701" cy="35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1967226" y="660425"/>
            <a:ext cx="63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❷</a:t>
            </a:r>
            <a:r>
              <a:rPr b="1" lang="ja" sz="800">
                <a:solidFill>
                  <a:schemeClr val="dk2"/>
                </a:solidFill>
              </a:rPr>
              <a:t>　「</a:t>
            </a:r>
            <a:r>
              <a:rPr b="1" lang="ja" sz="800">
                <a:solidFill>
                  <a:schemeClr val="dk2"/>
                </a:solidFill>
              </a:rPr>
              <a:t>詳細</a:t>
            </a:r>
            <a:r>
              <a:rPr b="1" lang="ja" sz="800">
                <a:solidFill>
                  <a:schemeClr val="dk2"/>
                </a:solidFill>
              </a:rPr>
              <a:t>」をクリックし、</a:t>
            </a:r>
            <a:r>
              <a:rPr b="1" lang="ja" sz="800">
                <a:solidFill>
                  <a:schemeClr val="dk2"/>
                </a:solidFill>
              </a:rPr>
              <a:t>情報を入力した後「保存」をクリックします。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※　保存の後再度「お客様を追加」をクリックすることで、続いて入力を行うことができます。</a:t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171" name="Google Shape;171;p21"/>
          <p:cNvSpPr/>
          <p:nvPr/>
        </p:nvSpPr>
        <p:spPr>
          <a:xfrm rot="-7405062">
            <a:off x="4846288" y="185593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5">
            <a:alphaModFix/>
          </a:blip>
          <a:srcRect b="0" l="0" r="2818" t="0"/>
          <a:stretch/>
        </p:blipFill>
        <p:spPr>
          <a:xfrm>
            <a:off x="2139000" y="3312025"/>
            <a:ext cx="4709475" cy="3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29163" l="27997" r="31903" t="31496"/>
          <a:stretch/>
        </p:blipFill>
        <p:spPr>
          <a:xfrm>
            <a:off x="4838700" y="3467100"/>
            <a:ext cx="1943100" cy="8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9000" y="3676650"/>
            <a:ext cx="3494274" cy="6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 rot="-7405062">
            <a:off x="2267538" y="3714256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 rot="-7405062">
            <a:off x="5274913" y="4122431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223850" y="67375"/>
            <a:ext cx="4667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❷記録の取り方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996150" y="67375"/>
            <a:ext cx="495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Ⅱ. 詳細の入力　【</a:t>
            </a:r>
            <a:r>
              <a:rPr b="1" lang="ja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keep records </a:t>
            </a:r>
            <a:r>
              <a:rPr b="1" lang="ja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】</a:t>
            </a:r>
            <a:endParaRPr b="1" sz="16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9" name="Google Shape;179;p21"/>
          <p:cNvSpPr txBox="1"/>
          <p:nvPr>
            <p:ph idx="4294967295" type="sldNum"/>
          </p:nvPr>
        </p:nvSpPr>
        <p:spPr>
          <a:xfrm>
            <a:off x="4434754" y="4803925"/>
            <a:ext cx="27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5" y="780025"/>
            <a:ext cx="6242174" cy="39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25" y="879775"/>
            <a:ext cx="5077098" cy="345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 rot="-8570292">
            <a:off x="5308853" y="1064993"/>
            <a:ext cx="82441" cy="2441667"/>
          </a:xfrm>
          <a:prstGeom prst="triangle">
            <a:avLst>
              <a:gd fmla="val 100000" name="adj"/>
            </a:avLst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6020225" y="1026675"/>
            <a:ext cx="2999700" cy="438300"/>
          </a:xfrm>
          <a:prstGeom prst="rect">
            <a:avLst/>
          </a:prstGeom>
          <a:solidFill>
            <a:srgbClr val="01B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75225" y="86425"/>
            <a:ext cx="731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❸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お客様画面について</a:t>
            </a:r>
            <a:r>
              <a:rPr b="1" lang="ja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　</a:t>
            </a:r>
            <a:r>
              <a:rPr b="1" lang="ja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【About custermer screen】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6020225" y="2183100"/>
            <a:ext cx="299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【ケア記録週別ダウンロード】　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ケア記録が週ごとにダウンロードできます。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【ケア記録一覧】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ユーザーが入力した行動が検索できます。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【個人別ケア記録】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 改修予定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【分析】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１０P参照　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【お客様の作成】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１１P参照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2"/>
                </a:solidFill>
              </a:rPr>
              <a:t>　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926" y="1088300"/>
            <a:ext cx="2884949" cy="3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>
            <p:ph idx="4294967295" type="sldNum"/>
          </p:nvPr>
        </p:nvSpPr>
        <p:spPr>
          <a:xfrm>
            <a:off x="4293929" y="4819350"/>
            <a:ext cx="286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>
                <a:solidFill>
                  <a:srgbClr val="FFFCF3"/>
                </a:solidFill>
              </a:rPr>
              <a:t>‹#›</a:t>
            </a:fld>
            <a:endParaRPr>
              <a:solidFill>
                <a:srgbClr val="FFFCF3"/>
              </a:solidFill>
            </a:endParaRPr>
          </a:p>
        </p:txBody>
      </p:sp>
      <p:sp>
        <p:nvSpPr>
          <p:cNvPr id="192" name="Google Shape;192;p22"/>
          <p:cNvSpPr/>
          <p:nvPr/>
        </p:nvSpPr>
        <p:spPr>
          <a:xfrm rot="-7405062">
            <a:off x="1331563" y="1122056"/>
            <a:ext cx="525113" cy="247539"/>
          </a:xfrm>
          <a:prstGeom prst="rightArrow">
            <a:avLst>
              <a:gd fmla="val 35000" name="adj1"/>
              <a:gd fmla="val 14502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